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EF52AB-3663-4018-ACC8-0CFEFD394476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E5E708-EDD3-4643-9F08-300338F3B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517232"/>
            <a:ext cx="9144000" cy="55855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Лазар І.В., Качур Б.М., Ігнатко Н.В., </a:t>
            </a:r>
            <a:r>
              <a:rPr lang="uk-UA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Рацюк</a:t>
            </a:r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О.І.,</a:t>
            </a:r>
            <a:b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Турок К.Ю., </a:t>
            </a:r>
            <a:r>
              <a:rPr lang="uk-UA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Кірик</a:t>
            </a:r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М.Ю., </a:t>
            </a:r>
            <a:r>
              <a:rPr lang="uk-UA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Сігетій</a:t>
            </a:r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І.П. 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58200" cy="914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uk-UA" sz="6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 КЕРІВНИКІВ НАВЧАЛЬНО-ВИХОВНИХ ЗАКЛАДІВ</a:t>
            </a:r>
            <a:endParaRPr lang="ru-RU" sz="6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611560" y="260648"/>
            <a:ext cx="8136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ЗАКАРПАТСЬКИЙ ІНСТИТУТ ПІСЛЯДИПЛОМНОЇ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ПЕДАГОГІЧНОЇ ОСВІТИ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Рисунок 5" descr="\\Sekretar\cepbep\Каб_поч_навч(Кірик, Гордуз)\Для Кірик\Книги\foto 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8316416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складові річного плану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991600" cy="4813995"/>
          </a:xfrm>
        </p:spPr>
        <p:txBody>
          <a:bodyPr>
            <a:noAutofit/>
          </a:bodyPr>
          <a:lstStyle/>
          <a:p>
            <a:pPr lvl="1" algn="just"/>
            <a:r>
              <a:rPr lang="uk-UA" sz="2400" b="1" dirty="0" smtClean="0"/>
              <a:t>У річному плані роботи навчально-виховного закладу </a:t>
            </a:r>
            <a:r>
              <a:rPr lang="uk-UA" sz="2400" b="1" dirty="0" smtClean="0">
                <a:solidFill>
                  <a:srgbClr val="0070C0"/>
                </a:solidFill>
              </a:rPr>
              <a:t>визначаються заходи </a:t>
            </a:r>
            <a:r>
              <a:rPr lang="uk-UA" sz="2400" b="1" dirty="0" smtClean="0"/>
              <a:t>щодо зміцнення навчально-матеріальної бази: поповнення і обладнання кабінетів, майстерень, бібліотеки навчально-наочними посібниками, ТЗН, інструментами, книгами, підручниками, забезпечення навчальних приміщень меблями, розширення і обладнання спортивного комплексу; заходи для зміцнення здоров'я дітей, попередження травматизму і нещасних випадків: організація медичних оглядів та профілактика захворювань дітей, санітарно-гігієнічна пропаганда серед батьків; проведення спортивно-оздоровчих заходів; роз'яснення учням правил дотримання техніки безпеки у навчальних кабінетах, майстернях, спортивних залах, правил безпечної поведінки на вулицях і дорогах, під час екскурсій і походів, на воді і льоду, при виявленні вибухонебезпечних речовин.</a:t>
            </a:r>
            <a:br>
              <a:rPr lang="uk-UA" sz="2400" b="1" dirty="0" smtClean="0"/>
            </a:br>
            <a:endParaRPr lang="ru-RU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план-календар </a:t>
            </a:r>
            <a:r>
              <a:rPr lang="uk-UA" b="1" dirty="0" smtClean="0">
                <a:solidFill>
                  <a:srgbClr val="0070C0"/>
                </a:solidFill>
              </a:rPr>
              <a:t>роботи школи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640960" cy="4525963"/>
          </a:xfrm>
        </p:spPr>
        <p:txBody>
          <a:bodyPr>
            <a:noAutofit/>
          </a:bodyPr>
          <a:lstStyle/>
          <a:p>
            <a:pPr algn="just"/>
            <a:r>
              <a:rPr lang="uk-UA" b="1" dirty="0" smtClean="0"/>
              <a:t>На основі річного плану директор закладу освіти, його заступники </a:t>
            </a:r>
            <a:r>
              <a:rPr lang="uk-UA" b="1" dirty="0" smtClean="0">
                <a:solidFill>
                  <a:srgbClr val="0070C0"/>
                </a:solidFill>
              </a:rPr>
              <a:t>складають </a:t>
            </a:r>
            <a:r>
              <a:rPr lang="uk-UA" b="1" i="1" dirty="0" smtClean="0">
                <a:solidFill>
                  <a:srgbClr val="0070C0"/>
                </a:solidFill>
              </a:rPr>
              <a:t>план-календар</a:t>
            </a:r>
            <a:r>
              <a:rPr lang="uk-UA" b="1" dirty="0" smtClean="0">
                <a:solidFill>
                  <a:srgbClr val="0070C0"/>
                </a:solidFill>
              </a:rPr>
              <a:t> роботи школи</a:t>
            </a:r>
            <a:r>
              <a:rPr lang="uk-UA" b="1" dirty="0" smtClean="0"/>
              <a:t>, в якому визначають дати і осіб, відповідальних за проведення загальношкільних заходів, засідань педагогічної ради, </a:t>
            </a:r>
            <a:r>
              <a:rPr lang="uk-UA" b="1" dirty="0" err="1" smtClean="0"/>
              <a:t>ради</a:t>
            </a:r>
            <a:r>
              <a:rPr lang="uk-UA" b="1" dirty="0" smtClean="0"/>
              <a:t> при директорові, </a:t>
            </a:r>
            <a:r>
              <a:rPr lang="uk-UA" b="1" dirty="0" smtClean="0"/>
              <a:t>загальношкільних зборів</a:t>
            </a:r>
            <a:r>
              <a:rPr lang="uk-UA" b="1" dirty="0" smtClean="0"/>
              <a:t>, шкільних свят, вечорів, </a:t>
            </a:r>
            <a:r>
              <a:rPr lang="uk-UA" b="1" dirty="0" smtClean="0"/>
              <a:t>предметних та тематичних тижнів і декад тощо.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ПЛАН-КалЕНДАР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3600" b="1" dirty="0" smtClean="0"/>
              <a:t>План-календар </a:t>
            </a:r>
            <a:r>
              <a:rPr lang="uk-UA" sz="3600" b="1" dirty="0" smtClean="0"/>
              <a:t>навчально-виховного закладу повинен сприяти раціональній організації діяльності </a:t>
            </a:r>
            <a:r>
              <a:rPr lang="uk-UA" sz="3600" b="1" dirty="0" err="1" smtClean="0"/>
              <a:t>педколективу</a:t>
            </a:r>
            <a:r>
              <a:rPr lang="uk-UA" sz="3600" b="1" dirty="0" smtClean="0"/>
              <a:t>, не допускати перевантаження вчителів і учнів.</a:t>
            </a:r>
            <a:br>
              <a:rPr lang="uk-UA" sz="3600" b="1" dirty="0" smtClean="0"/>
            </a:br>
            <a:r>
              <a:rPr lang="uk-UA" sz="3600" b="1" dirty="0" smtClean="0"/>
              <a:t>Крім </a:t>
            </a:r>
            <a:r>
              <a:rPr lang="uk-UA" sz="3600" b="1" dirty="0" smtClean="0"/>
              <a:t>річного плану роботи навчально-виховного закладу, встановлена ще така система планування.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СИСТЕМА ПЛАНУВАННЯ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uk-UA" b="1" i="1" dirty="0" smtClean="0"/>
              <a:t>1.Розклад уроків, шкільних гуртків, спортивних секцій.</a:t>
            </a:r>
          </a:p>
          <a:p>
            <a:pPr marL="514350" indent="-514350">
              <a:buNone/>
            </a:pPr>
            <a:r>
              <a:rPr lang="uk-UA" b="1" i="1" dirty="0" smtClean="0"/>
              <a:t>2. Календарні і поурочні плани вчителів, плани виховної роботи класних керівників, вихователів груп продовженого дня.</a:t>
            </a:r>
            <a:endParaRPr lang="ru-RU" b="1" dirty="0" smtClean="0"/>
          </a:p>
          <a:p>
            <a:pPr>
              <a:buNone/>
            </a:pPr>
            <a:r>
              <a:rPr lang="uk-UA" b="1" i="1" dirty="0" smtClean="0"/>
              <a:t>3. Плани роботи методичних об'єднань, інших форм методичної роботи, які працюють на базі школи.</a:t>
            </a:r>
            <a:endParaRPr lang="ru-RU" b="1" dirty="0" smtClean="0"/>
          </a:p>
          <a:p>
            <a:pPr>
              <a:buNone/>
            </a:pPr>
            <a:r>
              <a:rPr lang="uk-UA" b="1" i="1" dirty="0" smtClean="0"/>
              <a:t>4. План роботи шкільної бібліотеки.</a:t>
            </a:r>
            <a:endParaRPr lang="ru-RU" b="1" dirty="0" smtClean="0"/>
          </a:p>
          <a:p>
            <a:pPr>
              <a:buNone/>
            </a:pPr>
            <a:r>
              <a:rPr lang="uk-UA" b="1" i="1" dirty="0" smtClean="0"/>
              <a:t>5. План роботи батьківського комітету школи.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0070C0"/>
                </a:solidFill>
              </a:rPr>
              <a:t>Розклад уроків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91600" cy="616530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uk-UA" i="1" dirty="0" smtClean="0"/>
              <a:t>  </a:t>
            </a:r>
            <a:r>
              <a:rPr lang="uk-UA" sz="4500" b="1" i="1" dirty="0" smtClean="0"/>
              <a:t> </a:t>
            </a:r>
            <a:r>
              <a:rPr lang="uk-UA" sz="4500" b="1" dirty="0" smtClean="0"/>
              <a:t>Правильно складений розклад занять значною мірою визначає організацію навчально-виховного процесу в школі, зайнятість педагогів і учнів.</a:t>
            </a:r>
            <a:br>
              <a:rPr lang="uk-UA" sz="4500" b="1" dirty="0" smtClean="0"/>
            </a:br>
            <a:r>
              <a:rPr lang="uk-UA" sz="4500" b="1" dirty="0" smtClean="0"/>
              <a:t>   При складанні розкладу занять потрібно врахувати такі вимоги:</a:t>
            </a:r>
            <a:br>
              <a:rPr lang="uk-UA" sz="4500" b="1" dirty="0" smtClean="0"/>
            </a:br>
            <a:r>
              <a:rPr lang="uk-UA" sz="4500" b="1" dirty="0" smtClean="0"/>
              <a:t> </a:t>
            </a:r>
            <a:r>
              <a:rPr lang="uk-UA" sz="4500" dirty="0" smtClean="0"/>
              <a:t>1. Найвища працездатність школярів протягом тижня у вівторок і середу, а протягом робочого дня — другий, третій і четвертий уроки, тому саме на цей період потрібно планувати більш складні предмети.</a:t>
            </a:r>
            <a:endParaRPr lang="ru-RU" sz="4500" dirty="0" smtClean="0"/>
          </a:p>
          <a:p>
            <a:pPr algn="just"/>
            <a:r>
              <a:rPr lang="uk-UA" sz="4500" dirty="0" smtClean="0"/>
              <a:t> 2. Перший урок, як правило, буває малоефективним, тому що діти зранку ще не готові до напруженої розумової праці.</a:t>
            </a:r>
            <a:endParaRPr lang="ru-RU" sz="4500" dirty="0" smtClean="0"/>
          </a:p>
          <a:p>
            <a:pPr algn="just"/>
            <a:r>
              <a:rPr lang="uk-UA" sz="4500" dirty="0" smtClean="0"/>
              <a:t>3. Більш складні навчальні предмети потрібно чергувати з образотворчим мистецтвом, музикою, фізкультурою, кресленням, предмети природничо-математичного циклу з гуманітарними.</a:t>
            </a:r>
            <a:endParaRPr lang="ru-RU" sz="4500" dirty="0" smtClean="0"/>
          </a:p>
          <a:p>
            <a:pPr algn="just"/>
            <a:r>
              <a:rPr lang="uk-UA" sz="4500" dirty="0" smtClean="0"/>
              <a:t>4. Не рекомендується поєднувати в один день навчальні предмети, з яких вимагається виконання великих за обсягом домашніх завдань.</a:t>
            </a:r>
            <a:br>
              <a:rPr lang="uk-UA" sz="4500" dirty="0" smtClean="0"/>
            </a:br>
            <a:r>
              <a:rPr lang="uk-UA" sz="4500" dirty="0" smtClean="0"/>
              <a:t>5. Навчальні предмети, на вивчення яких відведено 2 години в тиждень, потрібно ставити в розклад з інтервалом в 2-3 дні.</a:t>
            </a:r>
            <a:endParaRPr lang="ru-RU" sz="4500" dirty="0" smtClean="0"/>
          </a:p>
          <a:p>
            <a:pPr algn="just"/>
            <a:r>
              <a:rPr lang="uk-UA" sz="4500" dirty="0" smtClean="0"/>
              <a:t>6. Спарені предмети доцільно планувати у старших класах і тільки з таких предметів, на яких потрібно виконувати великі за обсягом практичні роботи.</a:t>
            </a:r>
            <a:endParaRPr lang="ru-RU" sz="4500" dirty="0" smtClean="0"/>
          </a:p>
          <a:p>
            <a:pPr algn="just"/>
            <a:r>
              <a:rPr lang="uk-UA" sz="4500" dirty="0" smtClean="0"/>
              <a:t>7. Уроки, які читає вчитель у паралельних класах, потрібно ставити в один і той же день.</a:t>
            </a:r>
            <a:br>
              <a:rPr lang="uk-UA" sz="4500" dirty="0" smtClean="0"/>
            </a:br>
            <a:r>
              <a:rPr lang="uk-UA" sz="4500" dirty="0" smtClean="0"/>
              <a:t>8. При складанні розкладу потрібно забезпечити рівні можливості </a:t>
            </a:r>
            <a:r>
              <a:rPr lang="uk-UA" sz="4500" dirty="0" err="1" smtClean="0"/>
              <a:t>вчителям-предметникам</a:t>
            </a:r>
            <a:r>
              <a:rPr lang="uk-UA" sz="4500" dirty="0" smtClean="0"/>
              <a:t> для проведення занять у навчальних кабінетах.</a:t>
            </a:r>
            <a:endParaRPr lang="ru-RU" sz="4500" dirty="0" smtClean="0"/>
          </a:p>
          <a:p>
            <a:pPr algn="just"/>
            <a:r>
              <a:rPr lang="uk-UA" sz="4500" dirty="0" smtClean="0"/>
              <a:t>9. Раціонально планувати уроки вчителям, які працюють у двох змінах.</a:t>
            </a:r>
            <a:br>
              <a:rPr lang="uk-UA" sz="4500" dirty="0" smtClean="0"/>
            </a:br>
            <a:r>
              <a:rPr lang="uk-UA" sz="4500" dirty="0" smtClean="0"/>
              <a:t>10. Враховувати пропускну можливість їдальні, майстерень, спортивних залів, навчальних кабінетів, пришкільних майданчиків.</a:t>
            </a:r>
            <a:endParaRPr lang="ru-RU" sz="4500" dirty="0" smtClean="0"/>
          </a:p>
          <a:p>
            <a:pPr algn="just"/>
            <a:r>
              <a:rPr lang="uk-UA" sz="4500" dirty="0" smtClean="0"/>
              <a:t>11. Враховувати розклад </a:t>
            </a:r>
            <a:r>
              <a:rPr lang="uk-UA" sz="4500" dirty="0" smtClean="0"/>
              <a:t>телепередач (якщо такі є).</a:t>
            </a:r>
          </a:p>
          <a:p>
            <a:pPr algn="just"/>
            <a:r>
              <a:rPr lang="uk-UA" sz="4500" dirty="0" smtClean="0"/>
              <a:t>12. Врахувати максимально </a:t>
            </a:r>
            <a:r>
              <a:rPr lang="uk-UA" sz="4500" dirty="0" smtClean="0"/>
              <a:t>у</a:t>
            </a:r>
            <a:r>
              <a:rPr lang="uk-UA" sz="4500" dirty="0" smtClean="0"/>
              <a:t>сі побажання  </a:t>
            </a:r>
            <a:r>
              <a:rPr lang="uk-UA" sz="4500" dirty="0" err="1" smtClean="0"/>
              <a:t>педпрацівників</a:t>
            </a:r>
            <a:r>
              <a:rPr lang="uk-UA" sz="4500" dirty="0" smtClean="0"/>
              <a:t>.</a:t>
            </a:r>
            <a:endParaRPr lang="ru-RU" sz="4500" dirty="0" smtClean="0"/>
          </a:p>
          <a:p>
            <a:pPr algn="just"/>
            <a:endParaRPr lang="ru-RU" sz="45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Складає розклад занять заступник директора школи з навчально-виховної роботи.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Він повинен добре вивчити навчальний план, за яким працює школа, знати відомості про навчальне навантаження вчителів.</a:t>
            </a:r>
            <a:endParaRPr lang="ru-RU" b="1" dirty="0" smtClean="0"/>
          </a:p>
          <a:p>
            <a:pPr algn="just"/>
            <a:r>
              <a:rPr lang="uk-UA" b="1" dirty="0" smtClean="0"/>
              <a:t>Деякі особливості є при складанні розкладу занять для класу-комплекту (клас-комплект — це два чи три класи учнів, зведені в один, які займаються в одному приміщенні, з одним учителем і в один і той же час). У практиці роботи малокомплектної </a:t>
            </a:r>
            <a:r>
              <a:rPr lang="uk-UA" b="1" dirty="0" smtClean="0"/>
              <a:t>школи, </a:t>
            </a:r>
            <a:r>
              <a:rPr lang="uk-UA" b="1" dirty="0" err="1" smtClean="0"/>
              <a:t>школи</a:t>
            </a:r>
            <a:r>
              <a:rPr lang="uk-UA" b="1" dirty="0" smtClean="0"/>
              <a:t> з малою кількістю дітей </a:t>
            </a:r>
            <a:r>
              <a:rPr lang="uk-UA" b="1" dirty="0" smtClean="0"/>
              <a:t>склалося два підходи до складання розкладу занять: поєднання уроків </a:t>
            </a:r>
            <a:r>
              <a:rPr lang="uk-UA" b="1" dirty="0" err="1" smtClean="0"/>
              <a:t>різнопредметного</a:t>
            </a:r>
            <a:r>
              <a:rPr lang="uk-UA" b="1" dirty="0" smtClean="0"/>
              <a:t> (українська мова і образотворче мистецтво, природознавство і українське читання та ін.) й </a:t>
            </a:r>
            <a:r>
              <a:rPr lang="uk-UA" b="1" dirty="0" err="1" smtClean="0"/>
              <a:t>однопредметного</a:t>
            </a:r>
            <a:r>
              <a:rPr lang="uk-UA" b="1" dirty="0" smtClean="0"/>
              <a:t> (математика і математика, фізкультура і фізкультура, музика і музика) змісту.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РОЗК</a:t>
            </a:r>
            <a:r>
              <a:rPr lang="uk-UA" dirty="0" smtClean="0"/>
              <a:t>ЛАД ЗАНЯТЬ У КЛАСІ-КОМПЛЕКТІ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При складанні розкладу занять у класі-комплекті треба враховувати можливості навчальних предметів для організації самостійної роботи на уроці. Найбільше таких можливостей є на уроках мови, трудового навчання, образотворчого мистецтва, менше їх на уроках читання, музики. Тому доцільно поєднувати в розкладі занять предмети з більшими і меншими можливостями для організації самостійної роботи. Можна поєднувати і однакові навчальні предмети. У цьому випадку вчитель має можливості проводити </a:t>
            </a:r>
            <a:r>
              <a:rPr lang="uk-UA" b="1" dirty="0" err="1" smtClean="0"/>
              <a:t>однотемні</a:t>
            </a:r>
            <a:r>
              <a:rPr lang="uk-UA" b="1" dirty="0" smtClean="0"/>
              <a:t> уроки. А такі навчальні предмети, як музика, фізкультура, потрібно поєднувати тільки самі з собою.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ОСОБЛИВОСТІ СКЛАДАННЯ РОЗКЛАДУ УРОКІВ У </a:t>
            </a:r>
            <a:r>
              <a:rPr lang="uk-UA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КлАСАХ-КОМПЛЕКТАХ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91600" cy="58772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4000" dirty="0" smtClean="0"/>
              <a:t>При існуванні в класу-комплекту, де входять першокласники, то в такому випадку доцільно працювати за системою скорочених уроків. Особливістю даного розкладу занять є : 1) скорочена тривалість занять (30-40 хв.); </a:t>
            </a:r>
          </a:p>
          <a:p>
            <a:pPr algn="just"/>
            <a:r>
              <a:rPr lang="uk-UA" sz="4000" dirty="0" smtClean="0"/>
              <a:t>2) перші 1-2 уроки вчитель працює з першим класом, а учні другого (</a:t>
            </a:r>
            <a:r>
              <a:rPr lang="uk-UA" sz="4000" dirty="0" err="1" smtClean="0"/>
              <a:t>другого</a:t>
            </a:r>
            <a:r>
              <a:rPr lang="uk-UA" sz="4000" dirty="0" smtClean="0"/>
              <a:t> і третього) класу приходять на третій (другий) урок;</a:t>
            </a:r>
          </a:p>
          <a:p>
            <a:pPr algn="just"/>
            <a:r>
              <a:rPr lang="uk-UA" sz="4000" dirty="0" smtClean="0"/>
              <a:t>3) 3-5-ті уроки вчитель проводить з двома (трьома) класами разом; </a:t>
            </a:r>
          </a:p>
          <a:p>
            <a:pPr algn="just"/>
            <a:r>
              <a:rPr lang="uk-UA" sz="4000" dirty="0" smtClean="0"/>
              <a:t>4) після четвертого (п'ятого) уроку в учнів першого класу заняття закінчуються, а вчитель проводить заняття з учнями другого (</a:t>
            </a:r>
            <a:r>
              <a:rPr lang="uk-UA" sz="4000" dirty="0" err="1" smtClean="0"/>
              <a:t>другого</a:t>
            </a:r>
            <a:r>
              <a:rPr lang="uk-UA" sz="4000" dirty="0" smtClean="0"/>
              <a:t> і третього) класу; </a:t>
            </a:r>
          </a:p>
          <a:p>
            <a:pPr algn="just"/>
            <a:r>
              <a:rPr lang="uk-UA" sz="4000" dirty="0" smtClean="0"/>
              <a:t>5) тривалість перерв між уроками 10 хвилин. Навчальне навантаження вчителя за таким регламентом відповідає нормі часу, за яку вчителеві виплачують заробітну плату.</a:t>
            </a:r>
            <a:endParaRPr lang="ru-RU" sz="4000" dirty="0" smtClean="0"/>
          </a:p>
          <a:p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ПЕРСПЕКТИВНИЙ ПЛАН ШКОЛИ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05880" cy="48657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olidFill>
                  <a:srgbClr val="FF0000"/>
                </a:solidFill>
              </a:rPr>
              <a:t>Складається, як правило, на 5 років</a:t>
            </a:r>
          </a:p>
          <a:p>
            <a:pPr>
              <a:buNone/>
            </a:pPr>
            <a:r>
              <a:rPr lang="uk-UA" dirty="0" smtClean="0"/>
              <a:t>І</a:t>
            </a:r>
            <a:r>
              <a:rPr lang="uk-UA" dirty="0" smtClean="0"/>
              <a:t>. Вступ</a:t>
            </a:r>
            <a:endParaRPr lang="ru-RU" sz="2400" dirty="0" smtClean="0"/>
          </a:p>
          <a:p>
            <a:pPr lvl="1">
              <a:buNone/>
            </a:pPr>
            <a:r>
              <a:rPr lang="uk-UA" dirty="0" smtClean="0"/>
              <a:t>1.Концепція розвитку школи</a:t>
            </a:r>
            <a:endParaRPr lang="ru-RU" sz="2000" dirty="0" smtClean="0"/>
          </a:p>
          <a:p>
            <a:pPr lvl="1">
              <a:buNone/>
            </a:pPr>
            <a:r>
              <a:rPr lang="uk-UA" dirty="0" smtClean="0"/>
              <a:t>2.Цільові проекти</a:t>
            </a:r>
            <a:endParaRPr lang="ru-RU" sz="2000" dirty="0" smtClean="0"/>
          </a:p>
          <a:p>
            <a:pPr lvl="1">
              <a:buNone/>
            </a:pPr>
            <a:r>
              <a:rPr lang="uk-UA" dirty="0" smtClean="0"/>
              <a:t>3.Моніторинг ефективності Програми</a:t>
            </a:r>
            <a:endParaRPr lang="ru-RU" sz="2000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uk-UA" dirty="0" smtClean="0"/>
              <a:t>ІІ. Перспективний план роботи педагогічного     колективу</a:t>
            </a:r>
            <a:endParaRPr lang="ru-RU" sz="2400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uk-UA" dirty="0" smtClean="0"/>
              <a:t>1.        Етапи реалізації</a:t>
            </a:r>
            <a:endParaRPr lang="ru-RU" sz="2400" dirty="0" smtClean="0"/>
          </a:p>
          <a:p>
            <a:pPr>
              <a:buNone/>
            </a:pPr>
            <a:r>
              <a:rPr lang="uk-UA" dirty="0" smtClean="0"/>
              <a:t>2.        Кадрове забезпечення</a:t>
            </a:r>
            <a:endParaRPr lang="ru-RU" sz="2400" dirty="0" smtClean="0"/>
          </a:p>
          <a:p>
            <a:pPr marL="514350" indent="-514350">
              <a:buNone/>
            </a:pPr>
            <a:r>
              <a:rPr lang="uk-UA" dirty="0" smtClean="0"/>
              <a:t>3.        Управління навчально-виховним процесом</a:t>
            </a:r>
            <a:endParaRPr lang="ru-RU" sz="2400" dirty="0" smtClean="0"/>
          </a:p>
          <a:p>
            <a:pPr marL="514350" indent="-514350">
              <a:buNone/>
            </a:pPr>
            <a:r>
              <a:rPr lang="uk-UA" dirty="0" smtClean="0"/>
              <a:t>4.        Розвиток навчально-матеріальної бази</a:t>
            </a:r>
            <a:endParaRPr lang="ru-RU" sz="2000" dirty="0" smtClean="0"/>
          </a:p>
          <a:p>
            <a:pPr marL="514350" indent="-514350">
              <a:buNone/>
            </a:pPr>
            <a:r>
              <a:rPr lang="ru-RU" sz="2900" dirty="0" smtClean="0"/>
              <a:t>5.         </a:t>
            </a:r>
            <a:r>
              <a:rPr lang="uk-UA" dirty="0" smtClean="0"/>
              <a:t>Орієнтовний перелік тем загальношкільних заходів  (засідань педагогічної ради, семінарів, конференцій ін.) </a:t>
            </a:r>
            <a:endParaRPr lang="ru-RU" sz="2000" dirty="0" smtClean="0"/>
          </a:p>
          <a:p>
            <a:pPr>
              <a:buNone/>
            </a:pPr>
            <a:r>
              <a:rPr lang="uk-UA" dirty="0" smtClean="0"/>
              <a:t> </a:t>
            </a:r>
            <a:r>
              <a:rPr lang="uk-UA" dirty="0" smtClean="0"/>
              <a:t>	</a:t>
            </a:r>
            <a:r>
              <a:rPr lang="uk-UA" dirty="0" smtClean="0">
                <a:solidFill>
                  <a:srgbClr val="FF0000"/>
                </a:solidFill>
              </a:rPr>
              <a:t>Загалом, перспективний план розвитку школи повинен відображати курсову підготовку, чергову атестацію </a:t>
            </a:r>
            <a:r>
              <a:rPr lang="uk-UA" dirty="0" err="1" smtClean="0">
                <a:solidFill>
                  <a:srgbClr val="FF0000"/>
                </a:solidFill>
              </a:rPr>
              <a:t>педпрацівників</a:t>
            </a:r>
            <a:r>
              <a:rPr lang="uk-UA" dirty="0" smtClean="0">
                <a:solidFill>
                  <a:srgbClr val="FF0000"/>
                </a:solidFill>
              </a:rPr>
              <a:t>, вивчення стану викладання предметів,  види </a:t>
            </a:r>
            <a:r>
              <a:rPr lang="uk-UA" dirty="0" err="1" smtClean="0">
                <a:solidFill>
                  <a:srgbClr val="FF0000"/>
                </a:solidFill>
              </a:rPr>
              <a:t>внутрішкільного</a:t>
            </a:r>
            <a:r>
              <a:rPr lang="uk-UA" dirty="0" smtClean="0">
                <a:solidFill>
                  <a:srgbClr val="FF0000"/>
                </a:solidFill>
              </a:rPr>
              <a:t> контролю.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Тижневий  цикл  діяльності </a:t>
            </a:r>
            <a:br>
              <a:rPr lang="ru-RU" b="1" dirty="0" smtClean="0"/>
            </a:br>
            <a:r>
              <a:rPr lang="ru-RU" b="1" dirty="0" smtClean="0"/>
              <a:t>(по окремих тижнях   місяця):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4452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4200" dirty="0" smtClean="0"/>
              <a:t>Понеділки (перший і третій): контроль за індивідуальною роботою вчителів з учнями, які вимагають особливої уваги; навчання учнівського активу.</a:t>
            </a:r>
          </a:p>
          <a:p>
            <a:pPr>
              <a:buNone/>
            </a:pPr>
            <a:r>
              <a:rPr lang="ru-RU" sz="4200" dirty="0" smtClean="0"/>
              <a:t>• Понеділок (другий): бесіда зі шкільним лікарем, медсестрою про стан здоров’я учнів; перевірка дотримання працівниками школи техніки безпеки.</a:t>
            </a:r>
          </a:p>
          <a:p>
            <a:pPr>
              <a:buNone/>
            </a:pPr>
            <a:r>
              <a:rPr lang="ru-RU" sz="4200" dirty="0" smtClean="0"/>
              <a:t>• Понеділки (другий і четвертий): перевірка роботи шкільної їдальні й буфету.</a:t>
            </a:r>
          </a:p>
          <a:p>
            <a:pPr>
              <a:buNone/>
            </a:pPr>
            <a:r>
              <a:rPr lang="ru-RU" sz="4200" dirty="0" smtClean="0"/>
              <a:t>• Вівторок (перший): відвідування класних зборів (вибірково).</a:t>
            </a:r>
          </a:p>
          <a:p>
            <a:pPr>
              <a:buNone/>
            </a:pPr>
            <a:r>
              <a:rPr lang="ru-RU" sz="4200" dirty="0" smtClean="0"/>
              <a:t>• Вівторок (третій): засідання учнівського комітету.</a:t>
            </a:r>
          </a:p>
          <a:p>
            <a:pPr>
              <a:buNone/>
            </a:pPr>
            <a:r>
              <a:rPr lang="ru-RU" sz="4200" dirty="0" smtClean="0"/>
              <a:t>• Середи (перша й третя): робота гуртків художньої самодіяльності (відвідування вибіркове); заняття спортивних секцій (відвідування вибіркове).</a:t>
            </a:r>
          </a:p>
          <a:p>
            <a:pPr>
              <a:buNone/>
            </a:pPr>
            <a:r>
              <a:rPr lang="ru-RU" sz="4200" dirty="0" smtClean="0"/>
              <a:t>• Середи (друга й четверта): робота предметних і технічних гуртків (відвідування вибіркове); перевірка організації позаурочної роботи з шести-річками, роботи ГПД.</a:t>
            </a:r>
          </a:p>
          <a:p>
            <a:pPr>
              <a:buNone/>
            </a:pPr>
            <a:r>
              <a:rPr lang="ru-RU" sz="4200" dirty="0" smtClean="0"/>
              <a:t>• Четвер (другий): день профспілкової роботи (засідання профкому, профспілкові збори, робота секторів профкому).</a:t>
            </a:r>
          </a:p>
          <a:p>
            <a:pPr>
              <a:buNone/>
            </a:pPr>
            <a:r>
              <a:rPr lang="ru-RU" sz="4200" dirty="0" smtClean="0"/>
              <a:t>• П’ятниця: перша — робота </a:t>
            </a:r>
            <a:r>
              <a:rPr lang="ru-RU" sz="4200" dirty="0" err="1" smtClean="0"/>
              <a:t>зі</a:t>
            </a:r>
            <a:r>
              <a:rPr lang="ru-RU" sz="4200" dirty="0" smtClean="0"/>
              <a:t> </a:t>
            </a:r>
            <a:r>
              <a:rPr lang="ru-RU" sz="4200" dirty="0" smtClean="0"/>
              <a:t>спонсорами, </a:t>
            </a:r>
            <a:r>
              <a:rPr lang="ru-RU" sz="4200" dirty="0" err="1" smtClean="0"/>
              <a:t>благодійниками</a:t>
            </a:r>
            <a:r>
              <a:rPr lang="ru-RU" sz="4200" dirty="0" smtClean="0"/>
              <a:t>; </a:t>
            </a:r>
            <a:r>
              <a:rPr lang="ru-RU" sz="4200" dirty="0" smtClean="0"/>
              <a:t>друга — засідання батьківського комітету школи; третя — засідання класних батьківських комітетів; четверта — робота з технічним персоналом школи.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96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ВИТЯГ із </a:t>
            </a:r>
            <a:r>
              <a:rPr lang="uk-UA" b="1" dirty="0" smtClean="0">
                <a:solidFill>
                  <a:srgbClr val="C00000"/>
                </a:solidFill>
              </a:rPr>
              <a:t>Н А К А ЗУ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200" b="1" dirty="0" smtClean="0"/>
              <a:t>Департаменту освіти і науки, молоді та спорту  Закарпатської ОДА</a:t>
            </a:r>
            <a:br>
              <a:rPr lang="uk-UA" sz="2200" b="1" dirty="0" smtClean="0"/>
            </a:br>
            <a:r>
              <a:rPr lang="uk-UA" sz="2200" b="1" dirty="0" smtClean="0"/>
              <a:t>від  20.05.2013  №</a:t>
            </a:r>
            <a:r>
              <a:rPr lang="ru-RU" sz="2200" b="1" dirty="0" smtClean="0"/>
              <a:t>   </a:t>
            </a:r>
            <a:r>
              <a:rPr lang="uk-UA" sz="2200" b="1" dirty="0" smtClean="0"/>
              <a:t>425  </a:t>
            </a:r>
            <a:r>
              <a:rPr lang="uk-UA" sz="2200" b="1" dirty="0" err="1" smtClean="0">
                <a:solidFill>
                  <a:srgbClr val="0070C0"/>
                </a:solidFill>
              </a:rPr>
              <a:t>“</a:t>
            </a:r>
            <a:r>
              <a:rPr lang="uk-UA" sz="2000" b="1" i="1" dirty="0" err="1" smtClean="0">
                <a:solidFill>
                  <a:srgbClr val="0070C0"/>
                </a:solidFill>
              </a:rPr>
              <a:t>Про</a:t>
            </a:r>
            <a:r>
              <a:rPr lang="uk-UA" sz="2000" b="1" i="1" dirty="0" smtClean="0">
                <a:solidFill>
                  <a:srgbClr val="0070C0"/>
                </a:solidFill>
              </a:rPr>
              <a:t>  навчання  керівників  навчально-виховних </a:t>
            </a:r>
            <a:r>
              <a:rPr lang="uk-UA" sz="2000" b="1" i="1" dirty="0" err="1" smtClean="0">
                <a:solidFill>
                  <a:srgbClr val="0070C0"/>
                </a:solidFill>
              </a:rPr>
              <a:t>закладів</a:t>
            </a:r>
            <a:r>
              <a:rPr lang="uk-UA" sz="2200" b="1" dirty="0" err="1" smtClean="0">
                <a:solidFill>
                  <a:srgbClr val="0070C0"/>
                </a:solidFill>
              </a:rPr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/>
              <a:t>		На виконання рішення колегії від 28 березня 2013 </a:t>
            </a:r>
            <a:r>
              <a:rPr lang="uk-UA" dirty="0" err="1" smtClean="0"/>
              <a:t>„Про</a:t>
            </a:r>
            <a:r>
              <a:rPr lang="uk-UA" dirty="0" smtClean="0"/>
              <a:t> надання якісних освітніх послуг навчальними закладами </a:t>
            </a:r>
            <a:r>
              <a:rPr lang="uk-UA" dirty="0" err="1" smtClean="0"/>
              <a:t>Великоберезнянського</a:t>
            </a:r>
            <a:r>
              <a:rPr lang="uk-UA" dirty="0" smtClean="0"/>
              <a:t>, </a:t>
            </a:r>
            <a:r>
              <a:rPr lang="uk-UA" dirty="0" err="1" smtClean="0"/>
              <a:t>Воловецького</a:t>
            </a:r>
            <a:r>
              <a:rPr lang="uk-UA" dirty="0" smtClean="0"/>
              <a:t> та Мукачівського </a:t>
            </a:r>
            <a:r>
              <a:rPr lang="uk-UA" dirty="0" err="1" smtClean="0"/>
              <a:t>районів”</a:t>
            </a:r>
            <a:r>
              <a:rPr lang="uk-UA" dirty="0" smtClean="0"/>
              <a:t> та з метою підвищення якості послуг, що надаються,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uk-UA" b="1" dirty="0" smtClean="0"/>
              <a:t>НАКАЗУЮ:</a:t>
            </a:r>
            <a:endParaRPr lang="ru-RU" dirty="0" smtClean="0"/>
          </a:p>
          <a:p>
            <a:pPr algn="just"/>
            <a:r>
              <a:rPr lang="uk-UA" dirty="0" smtClean="0"/>
              <a:t>1. Закарпатському інституту післядипломної педагогічної освіти (</a:t>
            </a:r>
            <a:r>
              <a:rPr lang="uk-UA" dirty="0" err="1" smtClean="0"/>
              <a:t>Палько</a:t>
            </a:r>
            <a:r>
              <a:rPr lang="uk-UA" dirty="0" smtClean="0"/>
              <a:t> Т.В.):</a:t>
            </a:r>
            <a:endParaRPr lang="ru-RU" dirty="0" smtClean="0"/>
          </a:p>
          <a:p>
            <a:pPr algn="just"/>
            <a:r>
              <a:rPr lang="uk-UA" dirty="0" smtClean="0"/>
              <a:t>1.1.  Провести навчання керівників навчальних закладів області з питань планування  та організації навчально-виховної  роботи згідно з графіком (додаток).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Основні вимоги до ведення ділової документації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9685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b="1" dirty="0" smtClean="0"/>
              <a:t>   Інструкція з ведення ділової документації у загальноосвітніх навчальних закладах I – III ступенів (</a:t>
            </a:r>
            <a:r>
              <a:rPr lang="ru-RU" sz="9600" dirty="0" smtClean="0"/>
              <a:t>Наказ Міністерства освіти і науки України від 23 червня 2000 р. N 240)</a:t>
            </a:r>
          </a:p>
          <a:p>
            <a:pPr algn="just">
              <a:buNone/>
            </a:pPr>
            <a:endParaRPr lang="ru-RU" sz="9600" dirty="0" smtClean="0"/>
          </a:p>
          <a:p>
            <a:pPr algn="just"/>
            <a:r>
              <a:rPr lang="ru-RU" sz="9600" dirty="0" smtClean="0"/>
              <a:t>  Наказ</a:t>
            </a:r>
            <a:r>
              <a:rPr lang="ru-RU" sz="9600" b="1" dirty="0" smtClean="0"/>
              <a:t> </a:t>
            </a:r>
            <a:r>
              <a:rPr lang="ru-RU" sz="9600" dirty="0" smtClean="0"/>
              <a:t>Міністерства освіти і науки України від  10.05.2011   № 423 «</a:t>
            </a:r>
            <a:r>
              <a:rPr lang="ru-RU" sz="9600" b="1" dirty="0" smtClean="0"/>
              <a:t>Про затвердження єдиних зразків обов’язкової ділової документації у загальноосвітніх навчальних закладах усіх типів і форм власності»</a:t>
            </a:r>
            <a:endParaRPr lang="ru-RU" sz="9600" dirty="0" smtClean="0"/>
          </a:p>
          <a:p>
            <a:pPr algn="just">
              <a:buNone/>
            </a:pPr>
            <a:endParaRPr lang="uk-UA" sz="9600" u="sng" dirty="0" smtClean="0"/>
          </a:p>
          <a:p>
            <a:pPr algn="just"/>
            <a:r>
              <a:rPr lang="ru-RU" sz="9600" dirty="0" smtClean="0"/>
              <a:t>   Наказ</a:t>
            </a:r>
            <a:r>
              <a:rPr lang="ru-RU" sz="9600" b="1" dirty="0" smtClean="0"/>
              <a:t> </a:t>
            </a:r>
            <a:r>
              <a:rPr lang="ru-RU" sz="9600" dirty="0" smtClean="0"/>
              <a:t>Міністерства освіти і науки України від </a:t>
            </a:r>
            <a:r>
              <a:rPr lang="en-US" sz="9600" dirty="0" smtClean="0"/>
              <a:t>03.06.2008</a:t>
            </a:r>
            <a:r>
              <a:rPr lang="uk-UA" sz="9600" dirty="0" smtClean="0"/>
              <a:t> №</a:t>
            </a:r>
            <a:r>
              <a:rPr lang="en-US" sz="9600" dirty="0" smtClean="0"/>
              <a:t>496 </a:t>
            </a:r>
            <a:r>
              <a:rPr lang="uk-UA" sz="9600" b="1" dirty="0" err="1" smtClean="0"/>
              <a:t>“Про</a:t>
            </a:r>
            <a:r>
              <a:rPr lang="uk-UA" sz="9600" b="1" dirty="0" smtClean="0"/>
              <a:t> затвердження Інструкції з ведення класного журналу учнів  5-11(12)-х класів загальноосвітніх навчальних </a:t>
            </a:r>
            <a:r>
              <a:rPr lang="uk-UA" sz="9600" b="1" dirty="0" err="1" smtClean="0"/>
              <a:t>закладів”</a:t>
            </a:r>
            <a:r>
              <a:rPr lang="uk-UA" sz="9600" b="1" dirty="0" smtClean="0"/>
              <a:t> </a:t>
            </a:r>
            <a:endParaRPr lang="ru-RU" sz="9600" b="1" i="1" dirty="0" smtClean="0"/>
          </a:p>
          <a:p>
            <a:pPr>
              <a:buNone/>
            </a:pPr>
            <a:r>
              <a:rPr lang="uk-UA" sz="9600" b="1" dirty="0" smtClean="0"/>
              <a:t> </a:t>
            </a:r>
            <a:endParaRPr lang="ru-RU" sz="9600" b="1" dirty="0" smtClean="0"/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pPr>
              <a:buNone/>
            </a:pPr>
            <a:r>
              <a:rPr lang="uk-UA" sz="7000" dirty="0" smtClean="0"/>
              <a:t> </a:t>
            </a:r>
            <a:endParaRPr lang="ru-RU" sz="7000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 smtClean="0"/>
          </a:p>
          <a:p>
            <a:endParaRPr lang="ru-RU" sz="3300" dirty="0" smtClean="0"/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 вимоги до аналізу уроку вчителя та оцінювання знань учнів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964488" cy="530383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uk-UA" b="1" dirty="0" smtClean="0"/>
              <a:t>ФОРМИ  АНАЛІЗУ  І  САМОАНАЛІЗУ  УРОКУ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короткий (оцінний) аналіз </a:t>
            </a:r>
            <a:r>
              <a:rPr lang="uk-UA" sz="4300" dirty="0" smtClean="0"/>
              <a:t>— це загальна оцінка навчально-виховної функції уроку, яка характеризує рівень досягнення освітньої, виховної та розвиваючої мети та оцінює урок;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структурний (поетапний) аналіз </a:t>
            </a:r>
            <a:r>
              <a:rPr lang="uk-UA" sz="4300" dirty="0" smtClean="0"/>
              <a:t>— це виявлення та оцінка домінуючих структур (елементів) уроку, їхня доцільність, що забезпечує розвиток пізнавальних здібностей учнів;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системний аналіз </a:t>
            </a:r>
            <a:r>
              <a:rPr lang="uk-UA" sz="4300" dirty="0" smtClean="0"/>
              <a:t>— це розгляд уроку як єдиної системи з погляду розв'язання головного дидактичного завдання одночасно з вирішенням розвиваючих завдань уроку, забезпечення формування знань, умінь і навичок учнів, засвоєння ними способів навчання;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повний —</a:t>
            </a:r>
            <a:r>
              <a:rPr lang="uk-UA" sz="4300" dirty="0" smtClean="0"/>
              <a:t> це система аспектних аналізів, тобто оцінка реалізації завдань уроку, змісту і видів навчальної діяльності учнів за такими характеристиками, як рівні засвоєння учнями знань і способів розумової діяльності, розвиток учнів, реалізація дидактичних принципів і результативності уроку;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структурно-часовий аналіз </a:t>
            </a:r>
            <a:r>
              <a:rPr lang="uk-UA" sz="4300" dirty="0" smtClean="0"/>
              <a:t>— це оцінка використання часу уроку на кожному його етапі;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комбінований аналіз </a:t>
            </a:r>
            <a:r>
              <a:rPr lang="uk-UA" sz="4300" dirty="0" smtClean="0"/>
              <a:t>— це оцінка (одночасна) основної дидактичної мети уроку і структурних елементів;</a:t>
            </a:r>
            <a:endParaRPr lang="ru-RU" sz="4300" dirty="0" smtClean="0"/>
          </a:p>
          <a:p>
            <a:pPr lvl="0"/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психологічний аналіз </a:t>
            </a:r>
            <a:r>
              <a:rPr lang="uk-UA" sz="4300" dirty="0" smtClean="0"/>
              <a:t>— це вивчення дотримання психологічних вимог до уроку (забезпечення пізнавальної діяльності учнів розвиваючого типу);</a:t>
            </a:r>
            <a:endParaRPr lang="ru-RU" sz="4300" dirty="0" smtClean="0"/>
          </a:p>
          <a:p>
            <a:pPr lvl="0"/>
            <a:r>
              <a:rPr lang="uk-UA" sz="4300" dirty="0" smtClean="0">
                <a:solidFill>
                  <a:srgbClr val="FF0000"/>
                </a:solidFill>
              </a:rPr>
              <a:t> дидактичний аналіз </a:t>
            </a:r>
            <a:r>
              <a:rPr lang="uk-UA" sz="4300" dirty="0" smtClean="0"/>
              <a:t>— це аналіз основних дидактичних категорій (реалізація принципів дидактики, добір методів, прийомів і засобів навчання і навчання школярів, дидактична обробка навчального матеріалу уроку, педагогічне керівництво самостійною пізнавальною діяльністю учнів тощо);</a:t>
            </a:r>
            <a:endParaRPr lang="ru-RU" sz="4300" dirty="0" smtClean="0"/>
          </a:p>
          <a:p>
            <a:pPr lvl="0"/>
            <a:r>
              <a:rPr lang="uk-UA" sz="4300" dirty="0" smtClean="0">
                <a:solidFill>
                  <a:srgbClr val="FF0000"/>
                </a:solidFill>
              </a:rPr>
              <a:t> аспектний аналіз </a:t>
            </a:r>
            <a:r>
              <a:rPr lang="uk-UA" sz="4300" dirty="0" smtClean="0"/>
              <a:t>— це розгляд, детальне та всебічне вивчення й оцінка під певним кутом зору одного з аспектів уроку у взаємозв'язку з результатами діяльності учнів. </a:t>
            </a:r>
            <a:endParaRPr lang="ru-RU" sz="4300" dirty="0" smtClean="0"/>
          </a:p>
          <a:p>
            <a:r>
              <a:rPr lang="uk-UA" sz="4300" dirty="0" smtClean="0"/>
              <a:t> </a:t>
            </a:r>
            <a:r>
              <a:rPr lang="uk-UA" sz="4300" dirty="0" smtClean="0">
                <a:solidFill>
                  <a:srgbClr val="FF0000"/>
                </a:solidFill>
              </a:rPr>
              <a:t>комплексний аналіз </a:t>
            </a:r>
            <a:r>
              <a:rPr lang="uk-UA" sz="4300" dirty="0" smtClean="0"/>
              <a:t>— це одночасний аналіз дидактичних, психологічних та інших основ уроку (найчастіше системи уроків).</a:t>
            </a:r>
            <a:endParaRPr lang="ru-RU" sz="43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ПИТАННЯ НАВЧАННЯ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>
            <a:noAutofit/>
          </a:bodyPr>
          <a:lstStyle/>
          <a:p>
            <a:pPr lvl="0" algn="just"/>
            <a:r>
              <a:rPr lang="uk-UA" sz="2800" dirty="0" smtClean="0"/>
              <a:t>Про планування роботи в загальноосвітньому навчальному  закладі  (Лазар І.В.).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Про основні вимоги до ведення ділової документації загальноосвітнього навчального закладу (Лазар І.В.).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Про нормативно-правове забезпечення діяльності навчально-виховного закладу (Качур Б.М., Ігнатко Н.В.).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Про вимоги до аналізу уроку вчителя та оцінювання знань учнів (Лазар І.В.).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Про роботу шкільних бібліотек (Турок К.Ю.).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Про впровадження Державного стандарту початкової,  базової  та повної   загальної   середньої   освіти  в  2-х   та  5-х класах (</a:t>
            </a:r>
            <a:r>
              <a:rPr lang="uk-UA" sz="2800" dirty="0" err="1" smtClean="0"/>
              <a:t>Кірик</a:t>
            </a:r>
            <a:r>
              <a:rPr lang="uk-UA" sz="2800" dirty="0" smtClean="0"/>
              <a:t> М.Ю., </a:t>
            </a:r>
            <a:r>
              <a:rPr lang="uk-UA" sz="2800" dirty="0" err="1" smtClean="0"/>
              <a:t>Сігетій</a:t>
            </a:r>
            <a:r>
              <a:rPr lang="uk-UA" sz="2800" dirty="0" smtClean="0"/>
              <a:t> І.П., </a:t>
            </a:r>
            <a:r>
              <a:rPr lang="uk-UA" sz="2800" dirty="0" err="1" smtClean="0"/>
              <a:t>Рацюк</a:t>
            </a:r>
            <a:r>
              <a:rPr lang="uk-UA" sz="2800" dirty="0" smtClean="0"/>
              <a:t> О.І.).</a:t>
            </a:r>
            <a:endParaRPr lang="ru-RU" sz="2800" dirty="0" smtClean="0"/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Про планування роботи в загальноосвітньому навчальному  закладі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Єдиним документом у плануванні роботи загальноосвітнього навчально-виховного закладу є </a:t>
            </a:r>
            <a:r>
              <a:rPr lang="uk-UA" b="1" i="1" dirty="0" smtClean="0">
                <a:solidFill>
                  <a:srgbClr val="0070C0"/>
                </a:solidFill>
              </a:rPr>
              <a:t>річний план</a:t>
            </a:r>
            <a:r>
              <a:rPr lang="uk-UA" i="1" dirty="0" smtClean="0"/>
              <a:t>.</a:t>
            </a:r>
            <a:r>
              <a:rPr lang="uk-UA" dirty="0" smtClean="0"/>
              <a:t> Він складається за участю всього педагогічного колективу закладу. До складання річного плану приступають у кінці навчального року. На серпневому засіданні педагогічної ради обговорюється і затверджується річний план роботи навчально-виховного закладу.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Форма складання річного плану роботи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uk-UA" sz="4000" b="1" dirty="0" smtClean="0"/>
              <a:t>Форма складання річного плану роботи навчально-виховного закладу </a:t>
            </a:r>
            <a:r>
              <a:rPr lang="uk-UA" sz="4000" b="1" i="1" dirty="0" smtClean="0">
                <a:solidFill>
                  <a:srgbClr val="0070C0"/>
                </a:solidFill>
              </a:rPr>
              <a:t>довільна. </a:t>
            </a:r>
            <a:r>
              <a:rPr lang="uk-UA" sz="4000" b="1" dirty="0" smtClean="0"/>
              <a:t>У ньому дається глибокий аналіз навчально-виховної роботи за минулий і визначаються основні завдання на новий навчальний рік.</a:t>
            </a:r>
            <a:endParaRPr lang="ru-RU" sz="4000" b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складові річного плану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>
            <a:normAutofit fontScale="70000" lnSpcReduction="20000"/>
          </a:bodyPr>
          <a:lstStyle/>
          <a:p>
            <a:pPr lvl="1" algn="just"/>
            <a:r>
              <a:rPr lang="uk-UA" sz="3600" b="1" i="1" dirty="0" smtClean="0"/>
              <a:t>формування перших класів, </a:t>
            </a:r>
          </a:p>
          <a:p>
            <a:pPr lvl="1" algn="just"/>
            <a:r>
              <a:rPr lang="uk-UA" sz="3600" b="1" i="1" dirty="0" smtClean="0"/>
              <a:t>підготовка документації: розклад уроків, робота гуртків, секцій, клубів, плани роботи методичних об'єднань; упорядкування особових справ учнів, </a:t>
            </a:r>
          </a:p>
          <a:p>
            <a:pPr lvl="1" algn="just"/>
            <a:r>
              <a:rPr lang="uk-UA" sz="3600" b="1" i="1" dirty="0" smtClean="0"/>
              <a:t>охоплення дітей шкільного віку, </a:t>
            </a:r>
            <a:r>
              <a:rPr lang="uk-UA" sz="3600" b="1" dirty="0" smtClean="0"/>
              <a:t>які проживають у мікрорайоні школи, обов'язковим навчанням, </a:t>
            </a:r>
          </a:p>
          <a:p>
            <a:pPr lvl="1" algn="just"/>
            <a:r>
              <a:rPr lang="uk-UA" sz="3600" b="1" dirty="0" smtClean="0"/>
              <a:t>організація індивідуального навчання хворих дітей вдома; </a:t>
            </a:r>
          </a:p>
          <a:p>
            <a:pPr lvl="1" algn="just"/>
            <a:r>
              <a:rPr lang="uk-UA" sz="3600" b="1" dirty="0" smtClean="0"/>
              <a:t>переведення учнів у наступний клас, допуск учнів до екзаменів, випуск учнів із школи, надання матеріальної допомоги учням закладу, звільнення учнів малозабезпечених сімей від оплати за харчування.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СКЛАДОВІ РІЧНОГО ПЛАНУ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4162"/>
            <a:ext cx="8280920" cy="530383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4000" dirty="0" smtClean="0"/>
              <a:t>Річним планом передбачається </a:t>
            </a:r>
            <a:r>
              <a:rPr lang="uk-UA" sz="4000" i="1" dirty="0" smtClean="0">
                <a:solidFill>
                  <a:srgbClr val="0070C0"/>
                </a:solidFill>
              </a:rPr>
              <a:t>тематика засідань педагогічної ради </a:t>
            </a:r>
            <a:r>
              <a:rPr lang="uk-UA" sz="4000" dirty="0" smtClean="0"/>
              <a:t>навчально-виховного закладу, </a:t>
            </a:r>
            <a:r>
              <a:rPr lang="uk-UA" sz="4000" dirty="0" smtClean="0">
                <a:solidFill>
                  <a:srgbClr val="0070C0"/>
                </a:solidFill>
              </a:rPr>
              <a:t>семінари</a:t>
            </a:r>
            <a:r>
              <a:rPr lang="uk-UA" sz="4000" dirty="0" smtClean="0"/>
              <a:t> для класних керівників, проведення при директорові </a:t>
            </a:r>
            <a:r>
              <a:rPr lang="uk-UA" sz="4000" i="1" dirty="0" smtClean="0">
                <a:solidFill>
                  <a:srgbClr val="0070C0"/>
                </a:solidFill>
              </a:rPr>
              <a:t>нарад</a:t>
            </a:r>
            <a:r>
              <a:rPr lang="uk-UA" sz="4000" dirty="0" smtClean="0"/>
              <a:t>, а також загальношкільних батьківських </a:t>
            </a:r>
            <a:r>
              <a:rPr lang="uk-UA" sz="4000" dirty="0" smtClean="0">
                <a:solidFill>
                  <a:srgbClr val="0070C0"/>
                </a:solidFill>
              </a:rPr>
              <a:t>зборів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складові річного плану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У річному плані відображаються </a:t>
            </a:r>
            <a:r>
              <a:rPr lang="uk-UA" b="1" i="1" dirty="0" smtClean="0">
                <a:solidFill>
                  <a:srgbClr val="0070C0"/>
                </a:solidFill>
              </a:rPr>
              <a:t>питання роботи адміністрації з педагогічними кадрами</a:t>
            </a:r>
            <a:r>
              <a:rPr lang="uk-UA" b="1" dirty="0" smtClean="0"/>
              <a:t>: організація стажування молодих спеціалістів, проходження курсів підвищення кваліфікації педагогічних працівників, організація методичної роботи, творчі звіти вчителів, тижні творчих уроків молодих учителів, атестація учителів.</a:t>
            </a:r>
            <a:br>
              <a:rPr lang="uk-UA" b="1" dirty="0" smtClean="0"/>
            </a:br>
            <a:endParaRPr lang="ru-RU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470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складові річного плану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91600" cy="64087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3400" dirty="0" smtClean="0"/>
              <a:t>Планується в річному плані </a:t>
            </a:r>
            <a:r>
              <a:rPr lang="uk-UA" sz="3400" i="1" dirty="0" smtClean="0">
                <a:solidFill>
                  <a:srgbClr val="0070C0"/>
                </a:solidFill>
              </a:rPr>
              <a:t>організація </a:t>
            </a:r>
            <a:r>
              <a:rPr lang="uk-UA" sz="3400" i="1" dirty="0" err="1" smtClean="0">
                <a:solidFill>
                  <a:srgbClr val="0070C0"/>
                </a:solidFill>
              </a:rPr>
              <a:t>внутрішньошкільного</a:t>
            </a:r>
            <a:r>
              <a:rPr lang="uk-UA" sz="3400" i="1" dirty="0" smtClean="0">
                <a:solidFill>
                  <a:srgbClr val="0070C0"/>
                </a:solidFill>
              </a:rPr>
              <a:t> контролю</a:t>
            </a:r>
            <a:r>
              <a:rPr lang="uk-UA" sz="3400" dirty="0" smtClean="0"/>
              <a:t>: </a:t>
            </a:r>
          </a:p>
          <a:p>
            <a:pPr algn="just"/>
            <a:r>
              <a:rPr lang="uk-UA" sz="3400" dirty="0" smtClean="0">
                <a:solidFill>
                  <a:srgbClr val="0070C0"/>
                </a:solidFill>
              </a:rPr>
              <a:t>перевірка виконання рішень уряду в галузі освіти</a:t>
            </a:r>
            <a:r>
              <a:rPr lang="uk-UA" sz="3400" dirty="0" smtClean="0"/>
              <a:t>, наказів та розпоряджень Міністерства освіти України, місцевих органів освіти, нормативних документів про школу, власних наказів і рішень; </a:t>
            </a:r>
          </a:p>
          <a:p>
            <a:pPr algn="just"/>
            <a:r>
              <a:rPr lang="uk-UA" sz="3400" dirty="0" smtClean="0">
                <a:solidFill>
                  <a:srgbClr val="0070C0"/>
                </a:solidFill>
              </a:rPr>
              <a:t>перевірка стану викладання окремих навчальних предметів</a:t>
            </a:r>
            <a:r>
              <a:rPr lang="uk-UA" sz="3400" dirty="0" smtClean="0"/>
              <a:t>, стану виховної роботи, рівня знань, умінь і навичок учнів, їх вихованості, проведення директорських контрольних робіт (з української мови, математики, хімії, фізики, в початкових класах); </a:t>
            </a:r>
          </a:p>
          <a:p>
            <a:pPr algn="just"/>
            <a:r>
              <a:rPr lang="uk-UA" sz="3400" dirty="0" smtClean="0">
                <a:solidFill>
                  <a:srgbClr val="0070C0"/>
                </a:solidFill>
              </a:rPr>
              <a:t>перевірка техніки читання </a:t>
            </a:r>
            <a:r>
              <a:rPr lang="uk-UA" sz="3400" dirty="0" smtClean="0"/>
              <a:t>(1-4 кл., 5-7 </a:t>
            </a:r>
            <a:r>
              <a:rPr lang="uk-UA" sz="3400" dirty="0" err="1" smtClean="0"/>
              <a:t>кл</a:t>
            </a:r>
            <a:r>
              <a:rPr lang="uk-UA" sz="3400" dirty="0" smtClean="0"/>
              <a:t>.), перевірка документації (ведення класних журналів, учнівських зошитів, щоденників учнів, календарного планування навчального матеріалу), </a:t>
            </a:r>
            <a:r>
              <a:rPr lang="uk-UA" sz="3400" dirty="0" smtClean="0">
                <a:solidFill>
                  <a:srgbClr val="0070C0"/>
                </a:solidFill>
              </a:rPr>
              <a:t>вивчення </a:t>
            </a:r>
            <a:r>
              <a:rPr lang="uk-UA" sz="3400" dirty="0" smtClean="0"/>
              <a:t>результативності проходження курсів підвищення кваліфікації педагогічних працівників, виконання навчальних програм, методичне забезпечення уроків засобами навчальних кабінетів, стан техніки безпеки і охорони праці, пожежної безпеки, попередження травматизму і нещасних випадків з дітьми.</a:t>
            </a:r>
            <a:endParaRPr lang="ru-RU" sz="34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1349</Words>
  <Application>Microsoft Office PowerPoint</Application>
  <PresentationFormat>Экран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Лазар І.В., Качур Б.М., Ігнатко Н.В., Рацюк О.І., Турок К.Ю., Кірик М.Ю., Сігетій І.П. </vt:lpstr>
      <vt:lpstr>  ВИТЯГ із Н А К А ЗУ  Департаменту освіти і науки, молоді та спорту  Закарпатської ОДА від  20.05.2013  №   425  “Про  навчання  керівників  навчально-виховних закладів”  </vt:lpstr>
      <vt:lpstr>ПИТАННЯ НАВЧАННЯ</vt:lpstr>
      <vt:lpstr>Про планування роботи в загальноосвітньому навчальному  закладі   </vt:lpstr>
      <vt:lpstr>Форма складання річного плану роботи</vt:lpstr>
      <vt:lpstr>складові річного плану</vt:lpstr>
      <vt:lpstr>СКЛАДОВІ РІЧНОГО ПЛАНУ</vt:lpstr>
      <vt:lpstr>складові річного плану</vt:lpstr>
      <vt:lpstr>складові річного плану</vt:lpstr>
      <vt:lpstr>складові річного плану</vt:lpstr>
      <vt:lpstr>план-календар роботи школи</vt:lpstr>
      <vt:lpstr>ПЛАН-КалЕНДАР</vt:lpstr>
      <vt:lpstr>СИСТЕМА ПЛАНУВАННЯ</vt:lpstr>
      <vt:lpstr>Розклад уроків </vt:lpstr>
      <vt:lpstr>Складає розклад занять заступник директора школи з навчально-виховної роботи.</vt:lpstr>
      <vt:lpstr>РОЗКЛАД ЗАНЯТЬ У КЛАСІ-КОМПЛЕКТІ</vt:lpstr>
      <vt:lpstr>ОСОБЛИВОСТІ СКЛАДАННЯ РОЗКЛАДУ УРОКІВ У КлАСАХ-КОМПЛЕКТАХ </vt:lpstr>
      <vt:lpstr>ПЕРСПЕКТИВНИЙ ПЛАН ШКОЛИ</vt:lpstr>
      <vt:lpstr>Тижневий  цикл  діяльності  (по окремих тижнях   місяця):</vt:lpstr>
      <vt:lpstr>Основні вимоги до ведення ділової документації</vt:lpstr>
      <vt:lpstr>Про вимоги до аналізу уроку вчителя та оцінювання знань учнів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Лазар І.В., Качур Б.М., Ігнатко Н.В., Турок К.Ю., Кірик М.Ю., Сігетій І.П., Рацюк О.І.</dc:title>
  <dc:creator>1</dc:creator>
  <cp:lastModifiedBy>Адміністрація</cp:lastModifiedBy>
  <cp:revision>46</cp:revision>
  <dcterms:created xsi:type="dcterms:W3CDTF">2013-06-01T12:21:05Z</dcterms:created>
  <dcterms:modified xsi:type="dcterms:W3CDTF">2013-06-04T06:57:53Z</dcterms:modified>
</cp:coreProperties>
</file>